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Default Extension="wdp" ContentType="image/vnd.ms-photo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60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57" r:id="rId8"/>
    <p:sldId id="285" r:id="rId9"/>
    <p:sldId id="263" r:id="rId10"/>
    <p:sldId id="264" r:id="rId11"/>
    <p:sldId id="265" r:id="rId12"/>
    <p:sldId id="266" r:id="rId13"/>
    <p:sldId id="267" r:id="rId14"/>
    <p:sldId id="268" r:id="rId15"/>
    <p:sldId id="289" r:id="rId16"/>
    <p:sldId id="272" r:id="rId17"/>
    <p:sldId id="274" r:id="rId18"/>
    <p:sldId id="286" r:id="rId19"/>
    <p:sldId id="287" r:id="rId20"/>
    <p:sldId id="288" r:id="rId21"/>
    <p:sldId id="271" r:id="rId22"/>
    <p:sldId id="278" r:id="rId23"/>
    <p:sldId id="290" r:id="rId24"/>
    <p:sldId id="291" r:id="rId25"/>
    <p:sldId id="279" r:id="rId26"/>
    <p:sldId id="280" r:id="rId27"/>
    <p:sldId id="281" r:id="rId28"/>
    <p:sldId id="282" r:id="rId29"/>
    <p:sldId id="283" r:id="rId30"/>
    <p:sldId id="284" r:id="rId31"/>
    <p:sldId id="273" r:id="rId32"/>
    <p:sldId id="275" r:id="rId33"/>
    <p:sldId id="270" r:id="rId34"/>
    <p:sldId id="276" r:id="rId35"/>
    <p:sldId id="277" r:id="rId36"/>
    <p:sldId id="269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-14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3124200"/>
            <a:ext cx="6477000" cy="1914144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5056632"/>
            <a:ext cx="6477000" cy="1174088"/>
          </a:xfrm>
        </p:spPr>
        <p:txBody>
          <a:bodyPr vert="horz" lIns="91440" tIns="0" rIns="45720" bIns="0" rtlCol="0">
            <a:norm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0"/>
              </a:spcBef>
              <a:buSzPct val="90000"/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00216"/>
            <a:ext cx="19842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352" y="6300216"/>
            <a:ext cx="3813048" cy="274320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300216"/>
            <a:ext cx="685800" cy="274320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tx1"/>
                </a:solidFill>
                <a:latin typeface="Rockwell" pitchFamily="18" charset="0"/>
                <a:ea typeface="+mn-ea"/>
                <a:cs typeface="+mn-cs"/>
              </a:defRPr>
            </a:lvl1pPr>
          </a:lstStyle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tabLst/>
              <a:defRPr sz="1800"/>
            </a:lvl6pPr>
            <a:lvl7pPr marL="2290763" indent="-344488">
              <a:tabLst/>
              <a:defRPr sz="1800"/>
            </a:lvl7pPr>
            <a:lvl8pPr marL="2290763" indent="-344488">
              <a:tabLst/>
              <a:defRPr sz="1800"/>
            </a:lvl8pPr>
            <a:lvl9pPr marL="2290763" indent="-344488">
              <a:tabLst/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645152" y="1735138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645152" y="3870960"/>
            <a:ext cx="356616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690048"/>
            <a:ext cx="356393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50" y="368490"/>
            <a:ext cx="3566160" cy="562749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 marL="2290763" indent="-344488">
              <a:defRPr sz="2000"/>
            </a:lvl7pPr>
            <a:lvl8pPr marL="2290763" indent="-344488">
              <a:defRPr sz="2000"/>
            </a:lvl8pPr>
            <a:lvl9pPr marL="2290763" indent="-344488"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398" y="2866030"/>
            <a:ext cx="3563938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7546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7544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" name="Group 7"/>
          <p:cNvGrpSpPr/>
          <p:nvPr/>
        </p:nvGrpSpPr>
        <p:grpSpPr>
          <a:xfrm rot="21421631">
            <a:off x="629028" y="505650"/>
            <a:ext cx="3850925" cy="5516274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21421631">
            <a:off x="808793" y="667560"/>
            <a:ext cx="3468664" cy="512472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"/>
          <p:cNvGrpSpPr/>
          <p:nvPr/>
        </p:nvGrpSpPr>
        <p:grpSpPr>
          <a:xfrm rot="21214351">
            <a:off x="313409" y="3520798"/>
            <a:ext cx="4088024" cy="302602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6"/>
          </p:nvPr>
        </p:nvSpPr>
        <p:spPr>
          <a:xfrm rot="21214351">
            <a:off x="491057" y="3682579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232774">
            <a:off x="169481" y="241256"/>
            <a:ext cx="4088024" cy="3026020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347129" y="403037"/>
            <a:ext cx="3704109" cy="2697083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3434" y="1524000"/>
            <a:ext cx="356616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2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13432" y="2699982"/>
            <a:ext cx="3566160" cy="2163171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32774">
            <a:off x="2059282" y="379100"/>
            <a:ext cx="5031327" cy="3443312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8736"/>
            <a:ext cx="7315200" cy="98797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32774">
            <a:off x="2248157" y="564564"/>
            <a:ext cx="4653577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Pictures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4"/>
            <a:ext cx="7315200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3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13"/>
          <p:cNvGrpSpPr/>
          <p:nvPr/>
        </p:nvGrpSpPr>
        <p:grpSpPr>
          <a:xfrm rot="21420000">
            <a:off x="113687" y="116368"/>
            <a:ext cx="3969060" cy="3705360"/>
            <a:chOff x="1524000" y="381000"/>
            <a:chExt cx="3657600" cy="4737978"/>
          </a:xfrm>
        </p:grpSpPr>
        <p:sp>
          <p:nvSpPr>
            <p:cNvPr id="15" name="Rectangle 14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Picture Placeholder 9"/>
          <p:cNvSpPr>
            <a:spLocks noGrp="1"/>
          </p:cNvSpPr>
          <p:nvPr>
            <p:ph type="pic" sz="quarter" idx="17"/>
          </p:nvPr>
        </p:nvSpPr>
        <p:spPr>
          <a:xfrm rot="21420000">
            <a:off x="299151" y="304998"/>
            <a:ext cx="3598455" cy="3334235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grpSp>
        <p:nvGrpSpPr>
          <p:cNvPr id="8" name="Group 9"/>
          <p:cNvGrpSpPr/>
          <p:nvPr/>
        </p:nvGrpSpPr>
        <p:grpSpPr>
          <a:xfrm rot="360000">
            <a:off x="4165479" y="323141"/>
            <a:ext cx="4792693" cy="3443312"/>
            <a:chOff x="1524000" y="381000"/>
            <a:chExt cx="3657600" cy="4737978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Picture Placeholder 9"/>
          <p:cNvSpPr>
            <a:spLocks noGrp="1"/>
          </p:cNvSpPr>
          <p:nvPr>
            <p:ph type="pic" sz="quarter" idx="16"/>
          </p:nvPr>
        </p:nvSpPr>
        <p:spPr>
          <a:xfrm rot="360000">
            <a:off x="4336486" y="507668"/>
            <a:ext cx="4432860" cy="307238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926106"/>
            <a:ext cx="7315200" cy="990600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51682" y="450851"/>
            <a:ext cx="846083" cy="535781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450851"/>
            <a:ext cx="5943600" cy="535781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itle Slide with Watermark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1122215" y="3200400"/>
            <a:ext cx="8021782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r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0813" y="3833095"/>
            <a:ext cx="4724400" cy="1209964"/>
          </a:xfrm>
        </p:spPr>
        <p:txBody>
          <a:bodyPr lIns="45720" tIns="0" rIns="45720" bIns="0" anchor="b" anchorCtr="0">
            <a:noAutofit/>
          </a:bodyPr>
          <a:lstStyle>
            <a:lvl1pPr algn="l">
              <a:lnSpc>
                <a:spcPts val="5000"/>
              </a:lnSpc>
              <a:defRPr sz="4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0813" y="5056909"/>
            <a:ext cx="4724400" cy="1156586"/>
          </a:xfrm>
        </p:spPr>
        <p:txBody>
          <a:bodyPr lIns="91440" tIns="0" rIns="45720" bIns="0">
            <a:normAutofit/>
          </a:bodyPr>
          <a:lstStyle>
            <a:lvl1pPr marL="0" indent="0" algn="l">
              <a:lnSpc>
                <a:spcPts val="2600"/>
              </a:lnSpc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98744"/>
            <a:ext cx="1981200" cy="273050"/>
          </a:xfrm>
        </p:spPr>
        <p:txBody>
          <a:bodyPr/>
          <a:lstStyle>
            <a:lvl1pPr algn="l">
              <a:defRPr sz="1100">
                <a:latin typeface="Rockwell" pitchFamily="18" charset="0"/>
              </a:defRPr>
            </a:lvl1pPr>
          </a:lstStyle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6298744"/>
            <a:ext cx="3810000" cy="27305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4856" y="6312392"/>
            <a:ext cx="685800" cy="265089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4560"/>
            <a:ext cx="7772400" cy="1362075"/>
          </a:xfrm>
        </p:spPr>
        <p:txBody>
          <a:bodyPr vert="horz" lIns="45720" tIns="0" rIns="45720" bIns="0" rtlCol="0" anchor="b" anchorCtr="0">
            <a:noAutofit/>
          </a:bodyPr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sz="4600" b="1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57016"/>
            <a:ext cx="7772400" cy="987552"/>
          </a:xfrm>
        </p:spPr>
        <p:txBody>
          <a:bodyPr vert="horz" lIns="91440" tIns="0" rIns="45720" bIns="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SzPct val="90000"/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ction with Watermar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12693" y="1689847"/>
            <a:ext cx="8431303" cy="2209800"/>
          </a:xfrm>
        </p:spPr>
        <p:txBody>
          <a:bodyPr wrap="none" lIns="0" tIns="0" rIns="0" bIns="0" anchor="ctr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  <a:lvl2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2pPr>
            <a:lvl3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3pPr>
            <a:lvl4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4pPr>
            <a:lvl5pPr marL="0" indent="0" algn="l">
              <a:spcBef>
                <a:spcPts val="0"/>
              </a:spcBef>
              <a:buNone/>
              <a:defRPr sz="12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196353"/>
            <a:ext cx="5334000" cy="1362075"/>
          </a:xfrm>
        </p:spPr>
        <p:txBody>
          <a:bodyPr lIns="45720" tIns="0" rIns="45720" bIns="0" anchor="b" anchorCtr="0"/>
          <a:lstStyle>
            <a:lvl1pPr algn="l">
              <a:lnSpc>
                <a:spcPts val="5000"/>
              </a:lnSpc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560618"/>
            <a:ext cx="5334000" cy="983087"/>
          </a:xfrm>
        </p:spPr>
        <p:txBody>
          <a:bodyPr tIns="0" rIns="45720" bIns="0" anchor="t" anchorCtr="0"/>
          <a:lstStyle>
            <a:lvl1pPr marL="0" indent="0">
              <a:spcBef>
                <a:spcPct val="0"/>
              </a:spcBef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Section with Picture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4"/>
            <a:ext cx="5538788" cy="1162050"/>
          </a:xfrm>
        </p:spPr>
        <p:txBody>
          <a:bodyPr tIns="0" bIns="0" anchor="b"/>
          <a:lstStyle>
            <a:lvl1pPr algn="l">
              <a:lnSpc>
                <a:spcPts val="4600"/>
              </a:lnSpc>
              <a:defRPr sz="4600" b="1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3" name="Group 8"/>
          <p:cNvGrpSpPr/>
          <p:nvPr/>
        </p:nvGrpSpPr>
        <p:grpSpPr>
          <a:xfrm rot="21240000">
            <a:off x="654352" y="445180"/>
            <a:ext cx="5416247" cy="3630168"/>
            <a:chOff x="1524000" y="381000"/>
            <a:chExt cx="3657600" cy="4737978"/>
          </a:xfrm>
        </p:grpSpPr>
        <p:sp>
          <p:nvSpPr>
            <p:cNvPr id="10" name="Rectangle 9"/>
            <p:cNvSpPr/>
            <p:nvPr userDrawn="1"/>
          </p:nvSpPr>
          <p:spPr>
            <a:xfrm>
              <a:off x="1524000" y="381000"/>
              <a:ext cx="3657600" cy="472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1524000" y="381000"/>
              <a:ext cx="3657600" cy="4737978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5000">
                  <a:schemeClr val="bg1">
                    <a:alpha val="75000"/>
                  </a:schemeClr>
                </a:gs>
                <a:gs pos="100000">
                  <a:schemeClr val="bg1"/>
                </a:gs>
                <a:gs pos="100000">
                  <a:schemeClr val="bg1"/>
                </a:gs>
              </a:gsLst>
              <a:path path="rect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190500" dist="88900" dir="13500000">
                <a:schemeClr val="bg1">
                  <a:lumMod val="65000"/>
                  <a:alpha val="25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Picture Placeholder 9"/>
          <p:cNvSpPr>
            <a:spLocks noGrp="1"/>
          </p:cNvSpPr>
          <p:nvPr>
            <p:ph type="pic" sz="quarter" idx="15"/>
          </p:nvPr>
        </p:nvSpPr>
        <p:spPr>
          <a:xfrm rot="21240000">
            <a:off x="857677" y="632632"/>
            <a:ext cx="5009597" cy="3255264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230906"/>
            <a:ext cx="5532958" cy="865093"/>
          </a:xfrm>
        </p:spPr>
        <p:txBody>
          <a:bodyPr/>
          <a:lstStyle>
            <a:lvl1pPr marL="0" indent="0">
              <a:spcBef>
                <a:spcPct val="0"/>
              </a:spcBef>
              <a:buNone/>
              <a:defRPr sz="2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405606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344488">
              <a:defRPr sz="1800"/>
            </a:lvl6pPr>
            <a:lvl7pPr marL="2290763" indent="-344488">
              <a:defRPr sz="1800"/>
            </a:lvl7pPr>
            <a:lvl8pPr marL="2290763" indent="-344488">
              <a:defRPr sz="1800"/>
            </a:lvl8pPr>
            <a:lvl9pPr marL="2290763" indent="-344488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326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7367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30247" y="1419366"/>
            <a:ext cx="3200400" cy="584035"/>
          </a:xfrm>
        </p:spPr>
        <p:txBody>
          <a:bodyPr anchor="b"/>
          <a:lstStyle>
            <a:lvl1pPr marL="0" indent="0" algn="ctr">
              <a:spcBef>
                <a:spcPct val="0"/>
              </a:spcBef>
              <a:buNone/>
              <a:defRPr sz="2200" b="0">
                <a:solidFill>
                  <a:schemeClr val="tx2">
                    <a:lumMod val="60000"/>
                    <a:lumOff val="40000"/>
                  </a:schemeClr>
                </a:solidFill>
                <a:latin typeface="Impact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514" y="2174875"/>
            <a:ext cx="3566160" cy="3616325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2290763" indent="-344488">
              <a:defRPr sz="1600"/>
            </a:lvl6pPr>
            <a:lvl7pPr marL="2290763" indent="-344488">
              <a:defRPr sz="1600"/>
            </a:lvl7pPr>
            <a:lvl8pPr marL="2290763" indent="-344488">
              <a:defRPr sz="1600"/>
            </a:lvl8pPr>
            <a:lvl9pPr marL="2290763" indent="-344488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3" name="Picture 12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  <p:pic>
        <p:nvPicPr>
          <p:cNvPr id="12" name="Picture 11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9" y="1897040"/>
            <a:ext cx="3228975" cy="142875"/>
          </a:xfrm>
          <a:prstGeom prst="rect">
            <a:avLst/>
          </a:prstGeom>
        </p:spPr>
      </p:pic>
      <p:pic>
        <p:nvPicPr>
          <p:cNvPr id="14" name="Picture 13" descr="Comparison-Underli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960" y="1897040"/>
            <a:ext cx="3228975" cy="1428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8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914400" y="3870960"/>
            <a:ext cx="7315200" cy="1920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6.png"/><Relationship Id="rId23" Type="http://schemas.openxmlformats.org/officeDocument/2006/relationships/image" Target="../media/image7.png"/><Relationship Id="rId24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735138"/>
            <a:ext cx="7313613" cy="40560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63438" y="6314461"/>
            <a:ext cx="1295400" cy="265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fld id="{A718AF37-5C43-E84B-8C75-B483004B5D7F}" type="datetimeFigureOut">
              <a:rPr lang="en-US" smtClean="0"/>
              <a:pPr/>
              <a:t>9/27/16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2607" y="6305797"/>
            <a:ext cx="3717967" cy="2592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Rockwell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21388" y="5476097"/>
            <a:ext cx="1483056" cy="8518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00">
                <a:gradFill>
                  <a:gsLst>
                    <a:gs pos="0">
                      <a:schemeClr val="tx1">
                        <a:alpha val="10000"/>
                      </a:schemeClr>
                    </a:gs>
                    <a:gs pos="100000">
                      <a:schemeClr val="tx1">
                        <a:alpha val="10000"/>
                      </a:schemeClr>
                    </a:gs>
                  </a:gsLst>
                  <a:lin ang="5400000" scaled="0"/>
                </a:gradFill>
                <a:latin typeface="Impact" pitchFamily="34" charset="0"/>
              </a:defRPr>
            </a:lvl1pPr>
          </a:lstStyle>
          <a:p>
            <a:fld id="{BC3E91F0-8639-A348-9774-6AA3989C121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63550" indent="-463550" algn="l" defTabSz="914400" rtl="0" eaLnBrk="1" latinLnBrk="0" hangingPunct="1">
        <a:spcBef>
          <a:spcPts val="2000"/>
        </a:spcBef>
        <a:buSzPct val="90000"/>
        <a:buFontTx/>
        <a:buBlip>
          <a:blip r:embed="rId22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SzPct val="90000"/>
        <a:buFontTx/>
        <a:buBlip>
          <a:blip r:embed="rId23"/>
        </a:buBlip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1255713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7025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938338" indent="-341313" algn="l" defTabSz="914400" rtl="0" eaLnBrk="1" latinLnBrk="0" hangingPunct="1">
        <a:spcBef>
          <a:spcPts val="600"/>
        </a:spcBef>
        <a:buSzPct val="90000"/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ct val="20000"/>
        </a:spcBef>
        <a:buSzPct val="90000"/>
        <a:buFontTx/>
        <a:buBlip>
          <a:blip r:embed="rId24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ct val="20000"/>
        </a:spcBef>
        <a:buSzPct val="90000"/>
        <a:buFontTx/>
        <a:buBlip>
          <a:blip r:embed="rId22"/>
        </a:buBlip>
        <a:defRPr lang="en-US" sz="18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ct val="20000"/>
        </a:spcBef>
        <a:buSzPct val="90000"/>
        <a:buFontTx/>
        <a:buBlip>
          <a:blip r:embed="rId23"/>
        </a:buBlip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5" Type="http://schemas.openxmlformats.org/officeDocument/2006/relationships/image" Target="../media/image31.jpeg"/><Relationship Id="rId6" Type="http://schemas.openxmlformats.org/officeDocument/2006/relationships/image" Target="../media/image32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45.jpeg"/><Relationship Id="rId3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Picture Books 101</a:t>
            </a:r>
            <a:br>
              <a:rPr lang="en-US" b="1" dirty="0" smtClean="0"/>
            </a:br>
            <a:r>
              <a:rPr lang="en-US" sz="3200" b="1" i="1" dirty="0"/>
              <a:t>Think Like a Child. Write Like an </a:t>
            </a:r>
            <a:r>
              <a:rPr lang="en-US" sz="3200" b="1" i="1" dirty="0" smtClean="0"/>
              <a:t>Adult</a:t>
            </a:r>
            <a:endParaRPr lang="en-US" sz="3200" b="1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SCBWI-SWTX June 25, 2016</a:t>
            </a:r>
          </a:p>
          <a:p>
            <a:r>
              <a:rPr lang="en-US" dirty="0" smtClean="0"/>
              <a:t>Charlotte Sullivan Wild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18984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hrough the mess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(Unless you’re one of those PERFECT people</a:t>
            </a:r>
            <a:r>
              <a:rPr lang="is-IS" dirty="0" smtClean="0"/>
              <a:t>…)</a:t>
            </a:r>
            <a:endParaRPr lang="en-US" dirty="0"/>
          </a:p>
        </p:txBody>
      </p:sp>
      <p:pic>
        <p:nvPicPr>
          <p:cNvPr id="6" name="Content Placeholder 6" descr="Research Wallpaper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6696" b="6696"/>
          <a:stretch>
            <a:fillRect/>
          </a:stretch>
        </p:blipFill>
        <p:spPr>
          <a:xfrm rot="21240000">
            <a:off x="857678" y="632633"/>
            <a:ext cx="5009597" cy="3255264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35319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more mess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(this could take awhile)</a:t>
            </a:r>
            <a:endParaRPr lang="en-US" dirty="0"/>
          </a:p>
        </p:txBody>
      </p:sp>
      <p:pic>
        <p:nvPicPr>
          <p:cNvPr id="5" name="Picture Placeholder 4" descr="2015-03-25 17.58.45.jpg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4617" r="24617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9857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747" y="172731"/>
            <a:ext cx="7313613" cy="868362"/>
          </a:xfrm>
        </p:spPr>
        <p:txBody>
          <a:bodyPr/>
          <a:lstStyle/>
          <a:p>
            <a:r>
              <a:rPr lang="en-US" dirty="0" smtClean="0"/>
              <a:t>To this?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Picture 3" descr="image001 (1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923736" y="1041093"/>
            <a:ext cx="5448927" cy="54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73636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3238"/>
            <a:ext cx="7313613" cy="868362"/>
          </a:xfrm>
        </p:spPr>
        <p:txBody>
          <a:bodyPr/>
          <a:lstStyle/>
          <a:p>
            <a:r>
              <a:rPr lang="is-IS" dirty="0"/>
              <a:t>B</a:t>
            </a:r>
            <a:r>
              <a:rPr lang="en-US" dirty="0" smtClean="0"/>
              <a:t>y finding the heart</a:t>
            </a:r>
            <a:br>
              <a:rPr lang="en-US" dirty="0" smtClean="0"/>
            </a:br>
            <a:r>
              <a:rPr lang="en-US" dirty="0" smtClean="0"/>
              <a:t>of your story</a:t>
            </a:r>
            <a:r>
              <a:rPr lang="en-US" dirty="0"/>
              <a:t>.</a:t>
            </a:r>
          </a:p>
        </p:txBody>
      </p:sp>
      <p:pic>
        <p:nvPicPr>
          <p:cNvPr id="6" name="Content Placeholder 5" descr="77502_10151924540880745_1910683100_o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960" b="960"/>
          <a:stretch>
            <a:fillRect/>
          </a:stretch>
        </p:blipFill>
        <p:spPr>
          <a:xfrm>
            <a:off x="1539875" y="1946820"/>
            <a:ext cx="6118225" cy="450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1655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with help!	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Lots and lots and lots of help.</a:t>
            </a:r>
            <a:endParaRPr lang="en-US" dirty="0"/>
          </a:p>
        </p:txBody>
      </p:sp>
      <p:pic>
        <p:nvPicPr>
          <p:cNvPr id="9" name="Picture Placeholder 8" descr="PB Salon 2016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6701" r="6701"/>
          <a:stretch>
            <a:fillRect/>
          </a:stretch>
        </p:blipFill>
        <p:spPr>
          <a:xfrm rot="21240000">
            <a:off x="-2169383" y="791274"/>
            <a:ext cx="8151986" cy="5297206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97015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is writing is writing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6" name="Picture Placeholder 5" descr="apple-bite.jpg"/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627" b="1627"/>
          <a:stretch>
            <a:fillRect/>
          </a:stretch>
        </p:blipFill>
        <p:spPr>
          <a:xfrm rot="21420000">
            <a:off x="504813" y="377203"/>
            <a:ext cx="3598455" cy="3334235"/>
          </a:xfrm>
        </p:spPr>
      </p:pic>
      <p:pic>
        <p:nvPicPr>
          <p:cNvPr id="7" name="Picture Placeholder 6" descr="apple-tree close.jpg"/>
          <p:cNvPicPr>
            <a:picLocks noGrp="1" noChangeAspect="1"/>
          </p:cNvPicPr>
          <p:nvPr>
            <p:ph type="pic" sz="quarter" idx="16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3702" b="370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914399" y="5079253"/>
            <a:ext cx="7575059" cy="1310125"/>
          </a:xfrm>
        </p:spPr>
        <p:txBody>
          <a:bodyPr>
            <a:normAutofit fontScale="70000" lnSpcReduction="20000"/>
          </a:bodyPr>
          <a:lstStyle/>
          <a:p>
            <a:r>
              <a:rPr lang="en-US" sz="3000" dirty="0" smtClean="0"/>
              <a:t>	</a:t>
            </a:r>
            <a:r>
              <a:rPr lang="en-US" sz="3600" dirty="0" smtClean="0"/>
              <a:t>No matter the project</a:t>
            </a:r>
          </a:p>
          <a:p>
            <a:r>
              <a:rPr lang="en-US" sz="3600" dirty="0" smtClean="0"/>
              <a:t>		—</a:t>
            </a:r>
            <a:r>
              <a:rPr lang="en-US" sz="3600" b="1" dirty="0" smtClean="0"/>
              <a:t>fiction</a:t>
            </a:r>
            <a:r>
              <a:rPr lang="en-US" sz="3600" dirty="0" smtClean="0"/>
              <a:t>, </a:t>
            </a:r>
            <a:r>
              <a:rPr lang="en-US" sz="3600" b="1" dirty="0" smtClean="0"/>
              <a:t>nonfiction</a:t>
            </a:r>
            <a:r>
              <a:rPr lang="en-US" sz="3600" dirty="0" smtClean="0"/>
              <a:t>, </a:t>
            </a:r>
            <a:r>
              <a:rPr lang="en-US" sz="3600" b="1" dirty="0" smtClean="0"/>
              <a:t>concept</a:t>
            </a:r>
            <a:r>
              <a:rPr lang="en-US" sz="3600" dirty="0" smtClean="0"/>
              <a:t> book—</a:t>
            </a:r>
            <a:br>
              <a:rPr lang="en-US" sz="3600" dirty="0" smtClean="0"/>
            </a:br>
            <a:r>
              <a:rPr lang="en-US" sz="3600" dirty="0" smtClean="0"/>
              <a:t>			the process is apples and apples.</a:t>
            </a:r>
            <a:endParaRPr lang="is-IS" sz="3600" dirty="0" smtClean="0"/>
          </a:p>
          <a:p>
            <a:r>
              <a:rPr lang="is-IS" sz="3000" dirty="0" smtClean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99856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"/>
            <a:ext cx="7313613" cy="887511"/>
          </a:xfrm>
        </p:spPr>
        <p:txBody>
          <a:bodyPr/>
          <a:lstStyle/>
          <a:p>
            <a:r>
              <a:rPr lang="en-US" dirty="0" smtClean="0"/>
              <a:t>It begins with a mess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5" name="Picture 4" descr="APPLE Orig list 201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43468" y="887512"/>
            <a:ext cx="8486357" cy="5970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5114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4" y="4069804"/>
            <a:ext cx="5858577" cy="1347322"/>
          </a:xfrm>
        </p:spPr>
        <p:txBody>
          <a:bodyPr/>
          <a:lstStyle/>
          <a:p>
            <a:r>
              <a:rPr lang="en-US" sz="5400" dirty="0" smtClean="0"/>
              <a:t>  What is it?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</a:t>
            </a:r>
            <a:r>
              <a:rPr lang="en-US" sz="3200" dirty="0" smtClean="0"/>
              <a:t>Search for your</a:t>
            </a:r>
            <a:r>
              <a:rPr lang="is-IS" sz="3200" dirty="0" smtClean="0"/>
              <a:t>…</a:t>
            </a:r>
            <a:endParaRPr lang="en-US" sz="3200" dirty="0"/>
          </a:p>
        </p:txBody>
      </p:sp>
      <p:pic>
        <p:nvPicPr>
          <p:cNvPr id="5" name="Picture Placeholder 4" descr="APPLE First Draft 2015 image.jpg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5255" b="5255"/>
          <a:stretch>
            <a:fillRect/>
          </a:stretch>
        </p:blipFill>
        <p:spPr>
          <a:xfrm rot="21240000">
            <a:off x="857676" y="561633"/>
            <a:ext cx="5009597" cy="3255264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417126"/>
            <a:ext cx="5532958" cy="1427366"/>
          </a:xfrm>
        </p:spPr>
        <p:txBody>
          <a:bodyPr>
            <a:norm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sz="2400" b="1" dirty="0" smtClean="0"/>
              <a:t>Character  </a:t>
            </a:r>
            <a:r>
              <a:rPr lang="en-US" sz="2400" dirty="0" smtClean="0"/>
              <a:t>(</a:t>
            </a:r>
            <a:r>
              <a:rPr lang="en-US" sz="2400" dirty="0"/>
              <a:t>Fiction)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b="1" dirty="0" smtClean="0"/>
              <a:t>Heartbeat </a:t>
            </a:r>
            <a:r>
              <a:rPr lang="en-US" sz="2400" b="1" dirty="0"/>
              <a:t>in the Facts </a:t>
            </a:r>
            <a:r>
              <a:rPr lang="en-US" sz="2400" b="1" dirty="0" smtClean="0"/>
              <a:t> </a:t>
            </a:r>
            <a:r>
              <a:rPr lang="en-US" sz="2400" dirty="0"/>
              <a:t>(Nonfiction)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b="1" dirty="0" smtClean="0"/>
              <a:t>Concept</a:t>
            </a:r>
            <a:r>
              <a:rPr lang="en-US" sz="2400" dirty="0" smtClean="0"/>
              <a:t>   </a:t>
            </a:r>
            <a:r>
              <a:rPr lang="en-US" sz="2400" dirty="0"/>
              <a:t>(Concept</a:t>
            </a:r>
            <a:r>
              <a:rPr lang="en-US" sz="2400" dirty="0" smtClean="0"/>
              <a:t>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82102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ONE THING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…this is about.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47950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 detail, every scene, every line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Supports that ONE THING.</a:t>
            </a:r>
          </a:p>
          <a:p>
            <a:r>
              <a:rPr lang="en-US" dirty="0" smtClean="0"/>
              <a:t>Check.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5"/>
          </p:nvPr>
        </p:nvSpPr>
        <p:spPr/>
      </p:sp>
      <p:pic>
        <p:nvPicPr>
          <p:cNvPr id="6" name="Content Placeholder 5" descr="77502_10151924540880745_1910683100_o.jpg"/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960" b="960"/>
          <a:stretch>
            <a:fillRect/>
          </a:stretch>
        </p:blipFill>
        <p:spPr>
          <a:xfrm>
            <a:off x="2333201" y="357713"/>
            <a:ext cx="4667140" cy="343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43259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44696" y="3781844"/>
            <a:ext cx="7772400" cy="1362075"/>
          </a:xfrm>
        </p:spPr>
        <p:txBody>
          <a:bodyPr/>
          <a:lstStyle/>
          <a:p>
            <a:r>
              <a:rPr lang="en-US" dirty="0" smtClean="0"/>
              <a:t>Why picture books?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44696" y="5261730"/>
            <a:ext cx="7772400" cy="1122253"/>
          </a:xfrm>
        </p:spPr>
        <p:txBody>
          <a:bodyPr/>
          <a:lstStyle/>
          <a:p>
            <a:r>
              <a:rPr lang="en-US" dirty="0" smtClean="0"/>
              <a:t>(Everyone thinks they can write one…</a:t>
            </a:r>
          </a:p>
          <a:p>
            <a:r>
              <a:rPr lang="en-US" dirty="0" smtClean="0"/>
              <a:t> maybe this weekend…)</a:t>
            </a:r>
            <a:endParaRPr lang="en-US" dirty="0"/>
          </a:p>
        </p:txBody>
      </p:sp>
      <p:pic>
        <p:nvPicPr>
          <p:cNvPr id="2" name="Picture 1" descr="386102_289133161117400_1702097872_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44696" y="406564"/>
            <a:ext cx="5174352" cy="388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45167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beginnings/ endings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735139"/>
            <a:ext cx="3566160" cy="4419601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sz="10400" dirty="0" smtClean="0">
                <a:solidFill>
                  <a:srgbClr val="008000"/>
                </a:solidFill>
                <a:latin typeface="Apple Chancery"/>
                <a:cs typeface="Apple Chancery"/>
              </a:rPr>
              <a:t>O</a:t>
            </a:r>
            <a:r>
              <a:rPr lang="en-US" sz="8800" dirty="0" smtClean="0">
                <a:solidFill>
                  <a:srgbClr val="008000"/>
                </a:solidFill>
                <a:latin typeface="Apple Chancery"/>
                <a:cs typeface="Apple Chancery"/>
              </a:rPr>
              <a:t>nce upon a time</a:t>
            </a:r>
            <a:r>
              <a:rPr lang="is-IS" sz="8800" dirty="0" smtClean="0">
                <a:solidFill>
                  <a:srgbClr val="008000"/>
                </a:solidFill>
                <a:latin typeface="Apple Chancery"/>
                <a:cs typeface="Apple Chancery"/>
              </a:rPr>
              <a:t>…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8"/>
            <a:ext cx="4276170" cy="4419601"/>
          </a:xfrm>
        </p:spPr>
        <p:txBody>
          <a:bodyPr>
            <a:normAutofit fontScale="92500"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ONE THING clear in both?</a:t>
            </a:r>
            <a:br>
              <a:rPr lang="en-US" b="1" dirty="0" smtClean="0">
                <a:solidFill>
                  <a:srgbClr val="008000"/>
                </a:solidFill>
              </a:rPr>
            </a:br>
            <a:endParaRPr lang="en-US" b="1" dirty="0" smtClean="0">
              <a:solidFill>
                <a:srgbClr val="008000"/>
              </a:solidFill>
            </a:endParaRPr>
          </a:p>
          <a:p>
            <a:r>
              <a:rPr lang="en-US" dirty="0" smtClean="0">
                <a:solidFill>
                  <a:srgbClr val="008000"/>
                </a:solidFill>
              </a:rPr>
              <a:t>((HEART/ CONCEPT</a:t>
            </a:r>
            <a:r>
              <a:rPr lang="en-US" dirty="0" smtClean="0"/>
              <a:t> in line #1?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haracter/ concept </a:t>
            </a:r>
            <a:r>
              <a:rPr lang="en-US" dirty="0" smtClean="0">
                <a:solidFill>
                  <a:srgbClr val="008000"/>
                </a:solidFill>
              </a:rPr>
              <a:t>INVITING?</a:t>
            </a:r>
            <a:br>
              <a:rPr lang="en-US" dirty="0" smtClean="0">
                <a:solidFill>
                  <a:srgbClr val="008000"/>
                </a:solidFill>
              </a:rPr>
            </a:br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orld/ genre </a:t>
            </a:r>
            <a:r>
              <a:rPr lang="en-US" dirty="0" smtClean="0">
                <a:solidFill>
                  <a:srgbClr val="008000"/>
                </a:solidFill>
              </a:rPr>
              <a:t>CLEAR</a:t>
            </a:r>
            <a:r>
              <a:rPr lang="en-US" dirty="0" smtClean="0"/>
              <a:t>?))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>
                <a:solidFill>
                  <a:srgbClr val="008000"/>
                </a:solidFill>
              </a:rPr>
              <a:t>ENDING relate to the BEGINNING?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43027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7313613" cy="947321"/>
          </a:xfrm>
        </p:spPr>
        <p:txBody>
          <a:bodyPr/>
          <a:lstStyle/>
          <a:p>
            <a:r>
              <a:rPr lang="en-US" dirty="0" smtClean="0"/>
              <a:t>Tricks for </a:t>
            </a:r>
            <a:r>
              <a:rPr lang="en-US" dirty="0" err="1" smtClean="0"/>
              <a:t>SEEing</a:t>
            </a:r>
            <a:endParaRPr lang="en-US" dirty="0"/>
          </a:p>
        </p:txBody>
      </p:sp>
      <p:pic>
        <p:nvPicPr>
          <p:cNvPr id="3" name="Picture 2" descr="Drafts, Dummies, PB Maps ellipt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498657" y="1573157"/>
            <a:ext cx="4228516" cy="3400325"/>
          </a:xfrm>
          <a:prstGeom prst="rect">
            <a:avLst/>
          </a:prstGeom>
        </p:spPr>
      </p:pic>
      <p:pic>
        <p:nvPicPr>
          <p:cNvPr id="4" name="Picture 3" descr="2015-03-25 18.06.1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483438" y="947321"/>
            <a:ext cx="2660562" cy="1995421"/>
          </a:xfrm>
          <a:prstGeom prst="rect">
            <a:avLst/>
          </a:prstGeom>
        </p:spPr>
      </p:pic>
      <p:pic>
        <p:nvPicPr>
          <p:cNvPr id="5" name="Picture 4" descr="20160412_181034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17" r="16004"/>
          <a:stretch/>
        </p:blipFill>
        <p:spPr>
          <a:xfrm>
            <a:off x="0" y="4373802"/>
            <a:ext cx="3686663" cy="2484198"/>
          </a:xfrm>
          <a:prstGeom prst="rect">
            <a:avLst/>
          </a:prstGeom>
        </p:spPr>
      </p:pic>
      <p:pic>
        <p:nvPicPr>
          <p:cNvPr id="6" name="Picture 5" descr="20160506_152242_HDR-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0" y="41655"/>
            <a:ext cx="1762999" cy="2336726"/>
          </a:xfrm>
          <a:prstGeom prst="rect">
            <a:avLst/>
          </a:prstGeom>
        </p:spPr>
      </p:pic>
      <p:pic>
        <p:nvPicPr>
          <p:cNvPr id="7" name="Picture 6" descr="20160506_102559-2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113851" y="-214443"/>
            <a:ext cx="5030149" cy="6754218"/>
          </a:xfrm>
          <a:prstGeom prst="rect">
            <a:avLst/>
          </a:prstGeom>
        </p:spPr>
      </p:pic>
      <p:pic>
        <p:nvPicPr>
          <p:cNvPr id="8" name="Picture 7" descr="20160506_111824-2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943994" y="4973482"/>
            <a:ext cx="2464701" cy="1566293"/>
          </a:xfrm>
          <a:prstGeom prst="rect">
            <a:avLst/>
          </a:prstGeom>
        </p:spPr>
      </p:pic>
      <p:pic>
        <p:nvPicPr>
          <p:cNvPr id="9" name="Picture 8" descr="20160506_152118_HDR-2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838351" y="-934085"/>
            <a:ext cx="4393694" cy="55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425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ways to SEE your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5516" y="1735138"/>
            <a:ext cx="4091997" cy="4896109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4"/>
            </a:pPr>
            <a:r>
              <a:rPr lang="en-US" sz="2800" b="1" dirty="0" smtClean="0"/>
              <a:t>Feedback!</a:t>
            </a:r>
            <a:br>
              <a:rPr lang="en-US" sz="2800" b="1" dirty="0" smtClean="0"/>
            </a:br>
            <a:endParaRPr lang="en-US" b="1" dirty="0"/>
          </a:p>
          <a:p>
            <a:pPr lvl="1">
              <a:buFont typeface="Arial"/>
              <a:buChar char="•"/>
            </a:pPr>
            <a:r>
              <a:rPr lang="en-US" sz="2400" dirty="0" smtClean="0"/>
              <a:t>Open mind v. vision</a:t>
            </a:r>
            <a:br>
              <a:rPr lang="en-US" sz="2400" dirty="0" smtClean="0"/>
            </a:br>
            <a:endParaRPr lang="en-US" sz="2400" dirty="0" smtClean="0"/>
          </a:p>
          <a:p>
            <a:pPr lvl="1">
              <a:buFont typeface="Arial"/>
              <a:buChar char="•"/>
            </a:pPr>
            <a:r>
              <a:rPr lang="en-US" sz="2400" b="1" dirty="0" smtClean="0"/>
              <a:t>If readers “don’t get it,”</a:t>
            </a:r>
            <a:endParaRPr lang="is-IS" sz="2400" b="1" dirty="0"/>
          </a:p>
          <a:p>
            <a:pPr lvl="2">
              <a:buFont typeface="Arial"/>
              <a:buChar char="•"/>
            </a:pPr>
            <a:r>
              <a:rPr lang="en-US" sz="2400" dirty="0" smtClean="0"/>
              <a:t>Is vision on the page?</a:t>
            </a:r>
          </a:p>
          <a:p>
            <a:pPr lvl="2">
              <a:buFont typeface="Arial"/>
              <a:buChar char="•"/>
            </a:pPr>
            <a:r>
              <a:rPr lang="is-IS" sz="2400" dirty="0"/>
              <a:t>A</a:t>
            </a:r>
            <a:r>
              <a:rPr lang="is-IS" sz="2400" dirty="0" smtClean="0"/>
              <a:t>re comments RE expectations or execution?</a:t>
            </a:r>
            <a:br>
              <a:rPr lang="is-IS" sz="2400" dirty="0" smtClean="0"/>
            </a:br>
            <a:endParaRPr lang="is-IS" sz="2400" dirty="0" smtClean="0"/>
          </a:p>
          <a:p>
            <a:pPr lvl="2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7513" y="1735138"/>
            <a:ext cx="3918788" cy="405606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 startAt="5"/>
            </a:pPr>
            <a:r>
              <a:rPr lang="en-US" sz="2800" b="1" dirty="0" smtClean="0"/>
              <a:t>Use Your Own Tricks</a:t>
            </a:r>
            <a:br>
              <a:rPr lang="en-US" sz="2800" b="1" dirty="0" smtClean="0"/>
            </a:br>
            <a:endParaRPr lang="en-US" sz="2800" b="1" dirty="0" smtClean="0"/>
          </a:p>
          <a:p>
            <a:pPr lvl="1">
              <a:buFont typeface="Arial"/>
              <a:buChar char="•"/>
            </a:pPr>
            <a:r>
              <a:rPr lang="en-US" sz="2400" dirty="0" smtClean="0"/>
              <a:t>Outlines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Dummies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Charts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Labels on </a:t>
            </a:r>
            <a:r>
              <a:rPr lang="en-US" sz="2400" dirty="0" err="1" smtClean="0"/>
              <a:t>mss</a:t>
            </a:r>
            <a:endParaRPr lang="en-US" sz="2400" dirty="0" smtClean="0"/>
          </a:p>
          <a:p>
            <a:pPr lvl="1">
              <a:buFont typeface="Arial"/>
              <a:buChar char="•"/>
            </a:pPr>
            <a:r>
              <a:rPr lang="en-US" sz="2400" dirty="0" smtClean="0"/>
              <a:t>Rainbow highlighters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94901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L. K. Hanson</a:t>
            </a:r>
          </a:p>
          <a:p>
            <a:r>
              <a:rPr lang="en-US" i="1" dirty="0" err="1" smtClean="0"/>
              <a:t>StarTribune</a:t>
            </a:r>
            <a:r>
              <a:rPr lang="en-US" dirty="0" smtClean="0"/>
              <a:t> May 4, 2009</a:t>
            </a:r>
            <a:endParaRPr lang="en-US" i="1" dirty="0"/>
          </a:p>
        </p:txBody>
      </p:sp>
      <p:pic>
        <p:nvPicPr>
          <p:cNvPr id="6" name="Content Placeholder 5" descr="20160507_080416-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740" b="740"/>
          <a:stretch>
            <a:fillRect/>
          </a:stretch>
        </p:blipFill>
        <p:spPr>
          <a:xfrm>
            <a:off x="3629025" y="569858"/>
            <a:ext cx="4603750" cy="56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07497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a Story?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7"/>
            <a:ext cx="7313613" cy="4283551"/>
          </a:xfrm>
        </p:spPr>
        <p:txBody>
          <a:bodyPr/>
          <a:lstStyle/>
          <a:p>
            <a:r>
              <a:rPr lang="en-US" dirty="0"/>
              <a:t>Who is my </a:t>
            </a:r>
            <a:r>
              <a:rPr lang="en-US" b="1" dirty="0"/>
              <a:t>character</a:t>
            </a:r>
            <a:r>
              <a:rPr lang="en-US" dirty="0"/>
              <a:t>?</a:t>
            </a:r>
          </a:p>
          <a:p>
            <a:r>
              <a:rPr lang="en-US" dirty="0"/>
              <a:t>What’s the </a:t>
            </a:r>
            <a:r>
              <a:rPr lang="en-US" b="1" dirty="0" smtClean="0"/>
              <a:t>desire</a:t>
            </a:r>
            <a:r>
              <a:rPr lang="en-US" dirty="0"/>
              <a:t>?</a:t>
            </a:r>
          </a:p>
          <a:p>
            <a:r>
              <a:rPr lang="en-US" dirty="0"/>
              <a:t>What’s the </a:t>
            </a:r>
            <a:r>
              <a:rPr lang="en-US" b="1" dirty="0"/>
              <a:t>problem</a:t>
            </a:r>
            <a:r>
              <a:rPr lang="en-US" dirty="0"/>
              <a:t>?</a:t>
            </a:r>
          </a:p>
          <a:p>
            <a:r>
              <a:rPr lang="en-US" dirty="0"/>
              <a:t>What’s the </a:t>
            </a:r>
            <a:r>
              <a:rPr lang="en-US" b="1" dirty="0"/>
              <a:t>struggle</a:t>
            </a:r>
            <a:r>
              <a:rPr lang="en-US" dirty="0"/>
              <a:t>?</a:t>
            </a:r>
          </a:p>
          <a:p>
            <a:r>
              <a:rPr lang="en-US" dirty="0"/>
              <a:t>What does the character </a:t>
            </a:r>
            <a:r>
              <a:rPr lang="en-US" b="1" dirty="0"/>
              <a:t>do</a:t>
            </a:r>
            <a:r>
              <a:rPr lang="en-US" dirty="0"/>
              <a:t>?</a:t>
            </a:r>
          </a:p>
          <a:p>
            <a:r>
              <a:rPr lang="en-US" dirty="0"/>
              <a:t>How does the </a:t>
            </a:r>
            <a:r>
              <a:rPr lang="en-US" b="1" dirty="0"/>
              <a:t>ending</a:t>
            </a:r>
            <a:r>
              <a:rPr lang="en-US" dirty="0"/>
              <a:t> reflect the </a:t>
            </a:r>
            <a:r>
              <a:rPr lang="en-US" b="1" dirty="0" smtClean="0"/>
              <a:t>character </a:t>
            </a:r>
            <a:br>
              <a:rPr lang="en-US" b="1" dirty="0" smtClean="0"/>
            </a:br>
            <a:r>
              <a:rPr lang="en-US" dirty="0" smtClean="0"/>
              <a:t>AND the</a:t>
            </a:r>
            <a:r>
              <a:rPr lang="en-US" b="1" dirty="0" smtClean="0"/>
              <a:t> heart </a:t>
            </a:r>
            <a:r>
              <a:rPr lang="en-US" dirty="0" smtClean="0"/>
              <a:t>of the story?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21951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Nonfiction?</a:t>
            </a:r>
            <a:br>
              <a:rPr lang="en-US" dirty="0" smtClean="0"/>
            </a:br>
            <a:r>
              <a:rPr lang="en-US" dirty="0" smtClean="0"/>
              <a:t>Let the treasure hunt begin!</a:t>
            </a:r>
            <a:endParaRPr lang="en-US" dirty="0"/>
          </a:p>
        </p:txBody>
      </p:sp>
      <p:pic>
        <p:nvPicPr>
          <p:cNvPr id="8" name="Content Placeholder 7" descr="2014-01-02 19.48.08.jp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7035" r="17035"/>
          <a:stretch>
            <a:fillRect/>
          </a:stretch>
        </p:blipFill>
        <p:spPr>
          <a:xfrm>
            <a:off x="914400" y="2030855"/>
            <a:ext cx="3566160" cy="4056062"/>
          </a:xfrm>
        </p:spPr>
      </p:pic>
      <p:pic>
        <p:nvPicPr>
          <p:cNvPr id="14" name="Content Placeholder 13" descr="Research Wallpaper.jpg"/>
          <p:cNvPicPr>
            <a:picLocks noGrp="1" noChangeAspect="1"/>
          </p:cNvPicPr>
          <p:nvPr>
            <p:ph sz="half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084" b="14084"/>
          <a:stretch>
            <a:fillRect/>
          </a:stretch>
        </p:blipFill>
        <p:spPr>
          <a:xfrm>
            <a:off x="4645152" y="2030855"/>
            <a:ext cx="3566160" cy="1920240"/>
          </a:xfrm>
        </p:spPr>
      </p:pic>
      <p:pic>
        <p:nvPicPr>
          <p:cNvPr id="16" name="Content Placeholder 15" descr="2015-03-25 18.07.09.jpg"/>
          <p:cNvPicPr>
            <a:picLocks noGrp="1" noChangeAspect="1"/>
          </p:cNvPicPr>
          <p:nvPr>
            <p:ph sz="half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4084" b="14084"/>
          <a:stretch>
            <a:fillRect/>
          </a:stretch>
        </p:blipFill>
        <p:spPr>
          <a:xfrm>
            <a:off x="4661853" y="4166677"/>
            <a:ext cx="3566160" cy="1920240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42329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much! Now what?</a:t>
            </a:r>
            <a:endParaRPr lang="en-US" dirty="0"/>
          </a:p>
        </p:txBody>
      </p:sp>
      <p:pic>
        <p:nvPicPr>
          <p:cNvPr id="8" name="Content Placeholder 7" descr="2015-03-25 18.12.39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13027" b="130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40130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“Biography is hell.” </a:t>
            </a:r>
            <a:br>
              <a:rPr lang="en-US" dirty="0" smtClean="0"/>
            </a:br>
            <a:r>
              <a:rPr lang="en-US" dirty="0" smtClean="0"/>
              <a:t>Carl Sandburg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7"/>
            <a:ext cx="7313613" cy="4790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smtClean="0"/>
              <a:t>Scroll</a:t>
            </a:r>
          </a:p>
          <a:p>
            <a:pPr marL="0" indent="0">
              <a:buNone/>
            </a:pPr>
            <a:r>
              <a:rPr lang="en-US" i="1" dirty="0" smtClean="0"/>
              <a:t>…this is memory—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 smtClean="0"/>
              <a:t>sometimes slurred and blurred—</a:t>
            </a:r>
            <a:br>
              <a:rPr lang="en-US" i="1" dirty="0" smtClean="0"/>
            </a:br>
            <a:r>
              <a:rPr lang="en-US" i="1" dirty="0" smtClean="0"/>
              <a:t>…sometimes wrecking the images</a:t>
            </a:r>
            <a:r>
              <a:rPr lang="en-US" i="1" dirty="0"/>
              <a:t/>
            </a:r>
            <a:br>
              <a:rPr lang="en-US" i="1" dirty="0"/>
            </a:br>
            <a:r>
              <a:rPr lang="en-US" i="1" dirty="0" smtClean="0"/>
              <a:t>and proceeding again to reconstruct</a:t>
            </a:r>
            <a:br>
              <a:rPr lang="en-US" i="1" dirty="0" smtClean="0"/>
            </a:br>
            <a:r>
              <a:rPr lang="en-US" i="1" dirty="0" smtClean="0"/>
              <a:t>what happened and how,</a:t>
            </a:r>
            <a:br>
              <a:rPr lang="en-US" i="1" dirty="0" smtClean="0"/>
            </a:br>
            <a:r>
              <a:rPr lang="en-US" i="1" dirty="0" smtClean="0"/>
              <a:t>the many little involved answers</a:t>
            </a:r>
            <a:br>
              <a:rPr lang="en-US" i="1" dirty="0" smtClean="0"/>
            </a:br>
            <a:r>
              <a:rPr lang="en-US" i="1" dirty="0" smtClean="0"/>
              <a:t>to who? what? when? where?</a:t>
            </a:r>
            <a:br>
              <a:rPr lang="en-US" i="1" dirty="0" smtClean="0"/>
            </a:br>
            <a:r>
              <a:rPr lang="en-US" i="1" dirty="0" smtClean="0"/>
              <a:t>and more involved than any</a:t>
            </a:r>
            <a:br>
              <a:rPr lang="en-US" i="1" dirty="0" smtClean="0"/>
            </a:br>
            <a:r>
              <a:rPr lang="en-US" i="1" dirty="0" smtClean="0"/>
              <a:t>       how? how?</a:t>
            </a:r>
            <a:br>
              <a:rPr lang="en-US" i="1" dirty="0" smtClean="0"/>
            </a:br>
            <a:r>
              <a:rPr lang="en-US" i="1" dirty="0" smtClean="0"/>
              <a:t>		~Carl Sandburg</a:t>
            </a:r>
          </a:p>
        </p:txBody>
      </p:sp>
      <p:pic>
        <p:nvPicPr>
          <p:cNvPr id="4" name="Picture 3" descr="SandburgTyping_By_WCMuttBurton_t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223948" y="2243137"/>
            <a:ext cx="3920051" cy="326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623597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behind the facts…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735137"/>
            <a:ext cx="7313613" cy="5122863"/>
          </a:xfrm>
        </p:spPr>
        <p:txBody>
          <a:bodyPr>
            <a:normAutofit/>
          </a:bodyPr>
          <a:lstStyle/>
          <a:p>
            <a:r>
              <a:rPr lang="en-US" dirty="0" smtClean="0"/>
              <a:t>Work like a </a:t>
            </a:r>
            <a:r>
              <a:rPr lang="en-US" b="1" dirty="0" smtClean="0">
                <a:solidFill>
                  <a:srgbClr val="000090"/>
                </a:solidFill>
              </a:rPr>
              <a:t>fiction</a:t>
            </a:r>
            <a:r>
              <a:rPr lang="en-US" dirty="0"/>
              <a:t> </a:t>
            </a:r>
            <a:r>
              <a:rPr lang="en-US" dirty="0" smtClean="0"/>
              <a:t>writer.</a:t>
            </a:r>
          </a:p>
          <a:p>
            <a:r>
              <a:rPr lang="en-US" u="sng" dirty="0" smtClean="0"/>
              <a:t>Biographies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Not </a:t>
            </a:r>
            <a:r>
              <a:rPr lang="en-US" b="1" dirty="0" smtClean="0">
                <a:solidFill>
                  <a:srgbClr val="000090"/>
                </a:solidFill>
              </a:rPr>
              <a:t>what</a:t>
            </a:r>
            <a:r>
              <a:rPr lang="en-US" dirty="0" smtClean="0"/>
              <a:t>, but </a:t>
            </a:r>
            <a:r>
              <a:rPr lang="en-US" b="1" dirty="0" smtClean="0">
                <a:solidFill>
                  <a:srgbClr val="000090"/>
                </a:solidFill>
              </a:rPr>
              <a:t>why</a:t>
            </a:r>
            <a:r>
              <a:rPr lang="en-US" dirty="0" smtClean="0"/>
              <a:t>? </a:t>
            </a:r>
            <a:endParaRPr lang="en-US" dirty="0"/>
          </a:p>
          <a:p>
            <a:pPr lvl="1"/>
            <a:r>
              <a:rPr lang="en-US" dirty="0" smtClean="0"/>
              <a:t>Research / draft toward a </a:t>
            </a:r>
            <a:r>
              <a:rPr lang="en-US" b="1" dirty="0" smtClean="0">
                <a:solidFill>
                  <a:srgbClr val="000090"/>
                </a:solidFill>
              </a:rPr>
              <a:t>thesis</a:t>
            </a:r>
            <a:endParaRPr lang="en-US" dirty="0" smtClean="0"/>
          </a:p>
          <a:p>
            <a:pPr lvl="2"/>
            <a:r>
              <a:rPr lang="en-US" dirty="0" smtClean="0">
                <a:solidFill>
                  <a:srgbClr val="660066"/>
                </a:solidFill>
              </a:rPr>
              <a:t>Character’s heart</a:t>
            </a:r>
          </a:p>
          <a:p>
            <a:pPr lvl="2"/>
            <a:r>
              <a:rPr lang="en-US" dirty="0" smtClean="0">
                <a:solidFill>
                  <a:srgbClr val="660066"/>
                </a:solidFill>
              </a:rPr>
              <a:t>Story’s scope and arc</a:t>
            </a:r>
            <a:endParaRPr lang="en-US" dirty="0">
              <a:solidFill>
                <a:srgbClr val="660066"/>
              </a:solidFill>
            </a:endParaRPr>
          </a:p>
          <a:p>
            <a:r>
              <a:rPr lang="en-US" u="sng" dirty="0" smtClean="0"/>
              <a:t>Informational books</a:t>
            </a:r>
            <a:r>
              <a:rPr lang="en-US" dirty="0" smtClean="0"/>
              <a:t>: </a:t>
            </a:r>
            <a:endParaRPr lang="en-US" dirty="0"/>
          </a:p>
          <a:p>
            <a:pPr lvl="1"/>
            <a:r>
              <a:rPr lang="en-US" dirty="0" smtClean="0"/>
              <a:t>What’s </a:t>
            </a:r>
            <a:r>
              <a:rPr lang="en-US" b="1" dirty="0" smtClean="0">
                <a:solidFill>
                  <a:srgbClr val="000090"/>
                </a:solidFill>
              </a:rPr>
              <a:t>interesting to a child</a:t>
            </a:r>
            <a:r>
              <a:rPr lang="en-US" dirty="0" smtClean="0"/>
              <a:t>? </a:t>
            </a:r>
          </a:p>
          <a:p>
            <a:pPr lvl="1"/>
            <a:r>
              <a:rPr lang="en-US" dirty="0" smtClean="0"/>
              <a:t>What makes it </a:t>
            </a:r>
            <a:r>
              <a:rPr lang="en-US" b="1" dirty="0" smtClean="0">
                <a:solidFill>
                  <a:srgbClr val="000090"/>
                </a:solidFill>
              </a:rPr>
              <a:t>meaningful </a:t>
            </a:r>
            <a:r>
              <a:rPr lang="en-US" dirty="0" smtClean="0"/>
              <a:t>as a whole?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</p:txBody>
      </p:sp>
      <p:pic>
        <p:nvPicPr>
          <p:cNvPr id="4" name="Picture 3" descr="typ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232769" y="2164666"/>
            <a:ext cx="2310619" cy="306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90638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Heart of the character &amp; story</a:t>
            </a:r>
            <a:endParaRPr lang="en-US" dirty="0"/>
          </a:p>
        </p:txBody>
      </p:sp>
      <p:sp>
        <p:nvSpPr>
          <p:cNvPr id="5" name="Vertical Tex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480560" y="2145447"/>
            <a:ext cx="4311748" cy="43413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“Henri Rousseau wants to be an artist.” </a:t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(Despite ridiculous obstacles.)</a:t>
            </a:r>
            <a:br>
              <a:rPr lang="en-US" dirty="0" smtClean="0"/>
            </a:br>
            <a:endParaRPr lang="en-US" dirty="0"/>
          </a:p>
          <a:p>
            <a:pPr marL="0" indent="0">
              <a:buNone/>
            </a:pPr>
            <a:r>
              <a:rPr lang="en-US" b="1" dirty="0" smtClean="0"/>
              <a:t>“Why? Because he loves nature.”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                   ~Michelle Markel</a:t>
            </a:r>
          </a:p>
        </p:txBody>
      </p:sp>
      <p:pic>
        <p:nvPicPr>
          <p:cNvPr id="6" name="Picture 5" descr="Henri Rousea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86860" y="2145447"/>
            <a:ext cx="3713298" cy="318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17421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Because of this…</a:t>
            </a:r>
          </a:p>
        </p:txBody>
      </p:sp>
      <p:pic>
        <p:nvPicPr>
          <p:cNvPr id="8" name="Content Placeholder 7" descr="Reading to Levi Sum 14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3886" t="6627" r="30256" b="26339"/>
          <a:stretch/>
        </p:blipFill>
        <p:spPr>
          <a:xfrm>
            <a:off x="1973384" y="1371600"/>
            <a:ext cx="5099538" cy="4484584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4552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my concept?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58" y="1735138"/>
            <a:ext cx="7815403" cy="4835641"/>
          </a:xfrm>
        </p:spPr>
        <p:txBody>
          <a:bodyPr>
            <a:normAutofit/>
          </a:bodyPr>
          <a:lstStyle/>
          <a:p>
            <a:r>
              <a:rPr lang="en-US" b="1" dirty="0" smtClean="0"/>
              <a:t>Fiction</a:t>
            </a:r>
            <a:r>
              <a:rPr lang="en-US" dirty="0" smtClean="0"/>
              <a:t>: </a:t>
            </a:r>
          </a:p>
          <a:p>
            <a:pPr lvl="1"/>
            <a:r>
              <a:rPr lang="en-US" b="1" dirty="0" smtClean="0"/>
              <a:t>Who’s my character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does she want?</a:t>
            </a:r>
            <a:endParaRPr lang="en-US" dirty="0"/>
          </a:p>
          <a:p>
            <a:pPr lvl="1"/>
            <a:r>
              <a:rPr lang="en-US" dirty="0" smtClean="0"/>
              <a:t>What’s in her way?</a:t>
            </a:r>
          </a:p>
          <a:p>
            <a:pPr lvl="1"/>
            <a:r>
              <a:rPr lang="en-US" dirty="0" smtClean="0"/>
              <a:t>What does she DO?</a:t>
            </a:r>
          </a:p>
          <a:p>
            <a:r>
              <a:rPr lang="en-US" b="1" dirty="0" smtClean="0"/>
              <a:t>Concept</a:t>
            </a:r>
            <a:r>
              <a:rPr lang="en-US" dirty="0"/>
              <a:t>:</a:t>
            </a:r>
            <a:endParaRPr lang="en-US" dirty="0" smtClean="0"/>
          </a:p>
          <a:p>
            <a:pPr lvl="1"/>
            <a:r>
              <a:rPr lang="en-US" b="1" dirty="0" smtClean="0"/>
              <a:t>What does concept include?</a:t>
            </a:r>
          </a:p>
          <a:p>
            <a:pPr lvl="1"/>
            <a:r>
              <a:rPr lang="en-US" dirty="0"/>
              <a:t>How is it more than a list?</a:t>
            </a:r>
          </a:p>
          <a:p>
            <a:pPr lvl="1"/>
            <a:r>
              <a:rPr lang="en-US" dirty="0" smtClean="0"/>
              <a:t>Why is it meaningful? </a:t>
            </a:r>
          </a:p>
          <a:p>
            <a:pPr lvl="1"/>
            <a:r>
              <a:rPr lang="en-US" dirty="0" smtClean="0"/>
              <a:t>How does its meaning </a:t>
            </a:r>
            <a:br>
              <a:rPr lang="en-US" dirty="0" smtClean="0"/>
            </a:br>
            <a:r>
              <a:rPr lang="en-US" dirty="0" smtClean="0"/>
              <a:t>  grow throughout the </a:t>
            </a:r>
            <a:r>
              <a:rPr lang="en-US" dirty="0" err="1" smtClean="0"/>
              <a:t>ms</a:t>
            </a:r>
            <a:r>
              <a:rPr lang="en-US" dirty="0" smtClean="0"/>
              <a:t>?           </a:t>
            </a:r>
            <a:r>
              <a:rPr lang="en-US" i="1" dirty="0" smtClean="0"/>
              <a:t>The Quiet Book  or WATER NOISE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35139"/>
            <a:ext cx="3566160" cy="2961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2015-03-25 18.02.50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242438" y="1735138"/>
            <a:ext cx="7258324" cy="544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81014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82181"/>
            <a:ext cx="7313613" cy="927165"/>
          </a:xfrm>
        </p:spPr>
        <p:txBody>
          <a:bodyPr/>
          <a:lstStyle/>
          <a:p>
            <a:r>
              <a:rPr lang="en-US" dirty="0" smtClean="0"/>
              <a:t>INSIDE THIS APPLE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371600"/>
            <a:ext cx="7313613" cy="5486400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en-US" dirty="0"/>
              <a:t>Hidden in this </a:t>
            </a:r>
            <a:r>
              <a:rPr lang="en-US" dirty="0" smtClean="0"/>
              <a:t>apple			And </a:t>
            </a:r>
            <a:r>
              <a:rPr lang="en-US" dirty="0"/>
              <a:t>look at you</a:t>
            </a:r>
            <a:r>
              <a:rPr lang="en-US" dirty="0" smtClean="0"/>
              <a:t>!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is the idea of a </a:t>
            </a:r>
            <a:r>
              <a:rPr lang="en-US" dirty="0" smtClean="0"/>
              <a:t>tree			What ideas are hidden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wrapped tight </a:t>
            </a:r>
            <a:r>
              <a:rPr lang="en-US" dirty="0" smtClean="0"/>
              <a:t>			inside of </a:t>
            </a:r>
            <a:r>
              <a:rPr lang="en-US" i="1" dirty="0" smtClean="0"/>
              <a:t>you?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in this shiny seed</a:t>
            </a:r>
            <a:r>
              <a:rPr lang="en-US" dirty="0" smtClean="0"/>
              <a:t>.			A new song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Take a </a:t>
            </a:r>
            <a:r>
              <a:rPr lang="en-US" dirty="0" smtClean="0"/>
              <a:t>bite, drop a bit		no </a:t>
            </a:r>
            <a:r>
              <a:rPr lang="en-US" dirty="0"/>
              <a:t>one has </a:t>
            </a:r>
            <a:r>
              <a:rPr lang="en-US" dirty="0" smtClean="0"/>
              <a:t>ever heard?</a:t>
            </a:r>
            <a:endParaRPr lang="en-U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the </a:t>
            </a:r>
            <a:r>
              <a:rPr lang="en-US" dirty="0"/>
              <a:t>idea might take </a:t>
            </a:r>
            <a:r>
              <a:rPr lang="en-US" dirty="0" smtClean="0"/>
              <a:t>root		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sprout				</a:t>
            </a:r>
            <a:r>
              <a:rPr lang="en-US" dirty="0"/>
              <a:t>Or </a:t>
            </a:r>
            <a:r>
              <a:rPr lang="en-US" dirty="0" smtClean="0"/>
              <a:t>maybe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shoot up				on </a:t>
            </a:r>
            <a:r>
              <a:rPr lang="en-US" dirty="0"/>
              <a:t>a chill drizzly </a:t>
            </a:r>
            <a:r>
              <a:rPr lang="en-US" dirty="0" smtClean="0"/>
              <a:t>day</a:t>
            </a:r>
            <a:r>
              <a:rPr lang="en-US" dirty="0"/>
              <a:t>	</a:t>
            </a:r>
            <a:r>
              <a:rPr lang="en-US" dirty="0" smtClean="0"/>
              <a:t>			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into the blue	</a:t>
            </a:r>
            <a:r>
              <a:rPr lang="en-US" dirty="0" smtClean="0"/>
              <a:t>		inside </a:t>
            </a:r>
            <a:r>
              <a:rPr lang="en-US" dirty="0"/>
              <a:t>you will grow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And in the nest			</a:t>
            </a:r>
            <a:r>
              <a:rPr lang="en-US" dirty="0"/>
              <a:t>the idea of a tree.</a:t>
            </a:r>
            <a:endParaRPr lang="en-US" dirty="0" smtClean="0"/>
          </a:p>
          <a:p>
            <a:pPr marL="0" indent="0">
              <a:lnSpc>
                <a:spcPct val="70000"/>
              </a:lnSpc>
              <a:buNone/>
            </a:pPr>
            <a:r>
              <a:rPr lang="en-US" dirty="0"/>
              <a:t>curled inside the </a:t>
            </a:r>
            <a:r>
              <a:rPr lang="en-US" dirty="0" smtClean="0"/>
              <a:t>egg			So you dig</a:t>
            </a:r>
            <a:endParaRPr lang="is-IS" dirty="0"/>
          </a:p>
          <a:p>
            <a:pPr marL="0" indent="0">
              <a:lnSpc>
                <a:spcPct val="70000"/>
              </a:lnSpc>
              <a:buNone/>
            </a:pPr>
            <a:r>
              <a:rPr lang="is-IS" dirty="0"/>
              <a:t>waits the idea of a </a:t>
            </a:r>
            <a:r>
              <a:rPr lang="is-IS" dirty="0" smtClean="0"/>
              <a:t>bird		drop a seed</a:t>
            </a:r>
            <a:r>
              <a:rPr lang="en-US" dirty="0" smtClean="0"/>
              <a:t>—</a:t>
            </a:r>
            <a:endParaRPr lang="is-IS" dirty="0"/>
          </a:p>
          <a:p>
            <a:pPr marL="0" indent="0">
              <a:lnSpc>
                <a:spcPct val="70000"/>
              </a:lnSpc>
              <a:buNone/>
            </a:pPr>
            <a:r>
              <a:rPr lang="en-US" dirty="0" smtClean="0"/>
              <a:t>A</a:t>
            </a:r>
            <a:r>
              <a:rPr lang="is-IS" dirty="0" smtClean="0"/>
              <a:t>nd all the songs 		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is-IS" dirty="0" smtClean="0"/>
              <a:t>she’ll ever sing...			Soon an orchard teems...</a:t>
            </a:r>
            <a:endParaRPr lang="en-US" dirty="0" smtClean="0"/>
          </a:p>
          <a:p>
            <a:pPr marL="0" indent="0">
              <a:lnSpc>
                <a:spcPct val="7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38265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4571" y="1735138"/>
            <a:ext cx="3895989" cy="4472837"/>
          </a:xfrm>
        </p:spPr>
        <p:txBody>
          <a:bodyPr/>
          <a:lstStyle/>
          <a:p>
            <a:r>
              <a:rPr lang="en-US" b="1" dirty="0" smtClean="0"/>
              <a:t>Feedback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What ideas are inside you?</a:t>
            </a:r>
          </a:p>
          <a:p>
            <a:pPr lvl="1"/>
            <a:r>
              <a:rPr lang="en-US" dirty="0" smtClean="0"/>
              <a:t>Art?</a:t>
            </a:r>
          </a:p>
          <a:p>
            <a:pPr lvl="1"/>
            <a:r>
              <a:rPr lang="en-US" dirty="0" smtClean="0"/>
              <a:t>Card for Lois?</a:t>
            </a:r>
          </a:p>
          <a:p>
            <a:pPr lvl="1"/>
            <a:r>
              <a:rPr lang="en-US" dirty="0" smtClean="0"/>
              <a:t>Idea of friend after fight?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Feedback:</a:t>
            </a:r>
          </a:p>
          <a:p>
            <a:pPr lvl="1"/>
            <a:r>
              <a:rPr lang="en-US" dirty="0" smtClean="0"/>
              <a:t>How do nature/ kid sections relate?</a:t>
            </a:r>
          </a:p>
          <a:p>
            <a:pPr lvl="1"/>
            <a:r>
              <a:rPr lang="en-US" dirty="0" smtClean="0"/>
              <a:t>How do we transition?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735138"/>
            <a:ext cx="3979261" cy="5122861"/>
          </a:xfrm>
        </p:spPr>
        <p:txBody>
          <a:bodyPr/>
          <a:lstStyle/>
          <a:p>
            <a:r>
              <a:rPr lang="en-US" b="1" dirty="0" smtClean="0"/>
              <a:t>Question:</a:t>
            </a:r>
            <a:endParaRPr lang="en-US" dirty="0" smtClean="0"/>
          </a:p>
          <a:p>
            <a:pPr lvl="1"/>
            <a:r>
              <a:rPr lang="en-US" b="1" dirty="0" smtClean="0"/>
              <a:t>What is the CONCEPT?</a:t>
            </a:r>
          </a:p>
          <a:p>
            <a:pPr lvl="1"/>
            <a:r>
              <a:rPr lang="en-US" dirty="0" smtClean="0"/>
              <a:t>“Tree inside apple”</a:t>
            </a:r>
          </a:p>
          <a:p>
            <a:pPr lvl="1"/>
            <a:r>
              <a:rPr lang="en-US" dirty="0" smtClean="0"/>
              <a:t>Potential, small to big</a:t>
            </a:r>
          </a:p>
          <a:p>
            <a:pPr lvl="1"/>
            <a:r>
              <a:rPr lang="en-US" dirty="0" smtClean="0"/>
              <a:t>General/ universal</a:t>
            </a:r>
            <a:br>
              <a:rPr lang="en-US" dirty="0" smtClean="0"/>
            </a:br>
            <a:endParaRPr lang="en-US" dirty="0" smtClean="0"/>
          </a:p>
          <a:p>
            <a:r>
              <a:rPr lang="en-US" b="1" dirty="0" smtClean="0"/>
              <a:t>How can I make the book MORE LIKE ITSELF?</a:t>
            </a:r>
          </a:p>
          <a:p>
            <a:pPr lvl="1"/>
            <a:r>
              <a:rPr lang="en-US" dirty="0" smtClean="0"/>
              <a:t>Mirrored kid/ nature</a:t>
            </a:r>
          </a:p>
          <a:p>
            <a:pPr lvl="1"/>
            <a:r>
              <a:rPr lang="en-US" dirty="0" smtClean="0"/>
              <a:t>Added transitions</a:t>
            </a:r>
          </a:p>
          <a:p>
            <a:pPr lvl="1"/>
            <a:r>
              <a:rPr lang="en-US" dirty="0" smtClean="0"/>
              <a:t>Added detail to orient reader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98165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Truth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L. K. Hanson</a:t>
            </a:r>
          </a:p>
          <a:p>
            <a:r>
              <a:rPr lang="en-US" i="1" dirty="0" err="1" smtClean="0"/>
              <a:t>StarTribune</a:t>
            </a:r>
            <a:r>
              <a:rPr lang="en-US" dirty="0" smtClean="0"/>
              <a:t> May 4, 2009</a:t>
            </a:r>
            <a:endParaRPr lang="en-US" i="1" dirty="0"/>
          </a:p>
        </p:txBody>
      </p:sp>
      <p:pic>
        <p:nvPicPr>
          <p:cNvPr id="6" name="Content Placeholder 5" descr="20160507_080416-2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740" b="740"/>
          <a:stretch>
            <a:fillRect/>
          </a:stretch>
        </p:blipFill>
        <p:spPr>
          <a:xfrm>
            <a:off x="3629025" y="569858"/>
            <a:ext cx="4603750" cy="562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077474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52775" y="4069803"/>
            <a:ext cx="5538788" cy="1654435"/>
          </a:xfrm>
        </p:spPr>
        <p:txBody>
          <a:bodyPr/>
          <a:lstStyle/>
          <a:p>
            <a:r>
              <a:rPr lang="en-US" dirty="0" smtClean="0"/>
              <a:t>9. Remember why </a:t>
            </a:r>
            <a:br>
              <a:rPr lang="en-US" dirty="0" smtClean="0"/>
            </a:br>
            <a:r>
              <a:rPr lang="en-US" dirty="0" smtClean="0"/>
              <a:t>    we write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58117" y="5482369"/>
            <a:ext cx="5532958" cy="613630"/>
          </a:xfrm>
        </p:spPr>
        <p:txBody>
          <a:bodyPr/>
          <a:lstStyle/>
          <a:p>
            <a:r>
              <a:rPr lang="en-US" b="1" dirty="0" smtClean="0"/>
              <a:t> </a:t>
            </a:r>
            <a:endParaRPr lang="en-US" b="1" dirty="0"/>
          </a:p>
        </p:txBody>
      </p:sp>
      <p:pic>
        <p:nvPicPr>
          <p:cNvPr id="9" name="Picture Placeholder 8" descr="13133162_850087948430400_1993795102020996077_n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6696" b="66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207690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3"/>
            <a:ext cx="7315200" cy="1518437"/>
          </a:xfrm>
        </p:spPr>
        <p:txBody>
          <a:bodyPr/>
          <a:lstStyle/>
          <a:p>
            <a:r>
              <a:rPr lang="en-US" sz="4800" i="1" dirty="0" smtClean="0"/>
              <a:t>To connect with another heart</a:t>
            </a:r>
            <a:endParaRPr lang="en-US" sz="4800" i="1" dirty="0"/>
          </a:p>
        </p:txBody>
      </p:sp>
      <p:pic>
        <p:nvPicPr>
          <p:cNvPr id="6" name="Picture Placeholder 5" descr="Reading to Levi Sum 14 copy.jpg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4739" b="4739"/>
          <a:stretch>
            <a:fillRect/>
          </a:stretch>
        </p:blipFill>
        <p:spPr/>
      </p:pic>
      <p:pic>
        <p:nvPicPr>
          <p:cNvPr id="7" name="Picture Placeholder 6" descr="Reading at MIA 12 2014.jpeg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3797" b="3797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914400" y="5421406"/>
            <a:ext cx="7315200" cy="990600"/>
          </a:xfrm>
        </p:spPr>
        <p:txBody>
          <a:bodyPr/>
          <a:lstStyle/>
          <a:p>
            <a:r>
              <a:rPr lang="en-US" dirty="0"/>
              <a:t>(Not to be perfect, get rich, look smart, get on Oprah. </a:t>
            </a:r>
            <a:br>
              <a:rPr lang="en-US" dirty="0"/>
            </a:br>
            <a:r>
              <a:rPr lang="en-US" dirty="0"/>
              <a:t>Her show’s </a:t>
            </a:r>
            <a:r>
              <a:rPr lang="en-US" dirty="0" smtClean="0"/>
              <a:t>over, kid. </a:t>
            </a:r>
            <a:r>
              <a:rPr lang="en-US" dirty="0"/>
              <a:t>Give up </a:t>
            </a:r>
            <a:r>
              <a:rPr lang="en-US" dirty="0" smtClean="0"/>
              <a:t>that dream</a:t>
            </a:r>
            <a:r>
              <a:rPr lang="is-IS" dirty="0" smtClean="0"/>
              <a:t>…for something better</a:t>
            </a:r>
            <a:r>
              <a:rPr lang="en-US" dirty="0"/>
              <a:t>!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33050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82950"/>
            <a:ext cx="7313613" cy="4661874"/>
          </a:xfrm>
        </p:spPr>
        <p:txBody>
          <a:bodyPr>
            <a:normAutofit/>
          </a:bodyPr>
          <a:lstStyle/>
          <a:p>
            <a:r>
              <a:rPr lang="en-US" b="1" dirty="0" smtClean="0"/>
              <a:t>SCBWI</a:t>
            </a:r>
            <a:r>
              <a:rPr lang="en-US" dirty="0" smtClean="0"/>
              <a:t>, </a:t>
            </a:r>
            <a:r>
              <a:rPr lang="en-US" sz="1800" dirty="0" smtClean="0"/>
              <a:t>chapter meetings, conferences, website</a:t>
            </a:r>
          </a:p>
          <a:p>
            <a:r>
              <a:rPr lang="en-US" b="1" dirty="0" smtClean="0"/>
              <a:t>Picture Book Salon </a:t>
            </a:r>
            <a:r>
              <a:rPr lang="en-US" dirty="0" smtClean="0"/>
              <a:t>of SA </a:t>
            </a:r>
          </a:p>
          <a:p>
            <a:r>
              <a:rPr lang="en-US" b="1" dirty="0" smtClean="0"/>
              <a:t>The Writing Barn </a:t>
            </a:r>
            <a:r>
              <a:rPr lang="en-US" sz="1800" dirty="0" smtClean="0"/>
              <a:t>(Austin)</a:t>
            </a:r>
          </a:p>
          <a:p>
            <a:r>
              <a:rPr lang="en-US" b="1" dirty="0"/>
              <a:t>The Loft Literary Center </a:t>
            </a:r>
            <a:r>
              <a:rPr lang="en-US" sz="1800" dirty="0"/>
              <a:t>(MN, but with online classes</a:t>
            </a:r>
            <a:r>
              <a:rPr lang="en-US" sz="1800" dirty="0" smtClean="0"/>
              <a:t>)</a:t>
            </a:r>
          </a:p>
          <a:p>
            <a:r>
              <a:rPr lang="en-US" b="1" dirty="0" smtClean="0"/>
              <a:t>Highlights Foundation</a:t>
            </a:r>
          </a:p>
          <a:p>
            <a:r>
              <a:rPr lang="en-US" b="1" dirty="0" smtClean="0"/>
              <a:t>MFA Programs </a:t>
            </a:r>
            <a:r>
              <a:rPr lang="en-US" sz="1800" dirty="0" smtClean="0"/>
              <a:t>(Vermont, Hamline, others)</a:t>
            </a:r>
          </a:p>
          <a:p>
            <a:r>
              <a:rPr lang="en-US" dirty="0" smtClean="0"/>
              <a:t>What else?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567743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15-03-25 18.02.50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49500" t="22500" r="1125" b="21000"/>
          <a:stretch>
            <a:fillRect/>
          </a:stretch>
        </p:blipFill>
        <p:spPr>
          <a:xfrm>
            <a:off x="4835302" y="2959978"/>
            <a:ext cx="3583804" cy="307571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…and this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2012-12-25 12.33.3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416633" y="1542592"/>
            <a:ext cx="6432857" cy="482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798323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</a:t>
            </a:r>
            <a:br>
              <a:rPr lang="en-US" dirty="0" smtClean="0"/>
            </a:br>
            <a:r>
              <a:rPr lang="en-US" dirty="0" smtClean="0"/>
              <a:t>(insert your favorites!).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picture book colla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354045" y="1849663"/>
            <a:ext cx="6677783" cy="500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67253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Picture books are unique…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Performance Art</a:t>
            </a:r>
          </a:p>
          <a:p>
            <a:r>
              <a:rPr lang="en-US" dirty="0" smtClean="0">
                <a:solidFill>
                  <a:srgbClr val="660066"/>
                </a:solidFill>
              </a:rPr>
              <a:t>Poetry</a:t>
            </a:r>
          </a:p>
          <a:p>
            <a:r>
              <a:rPr lang="en-US" dirty="0" smtClean="0">
                <a:solidFill>
                  <a:srgbClr val="660066"/>
                </a:solidFill>
              </a:rPr>
              <a:t>Narrative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Collaborative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Restrictive in content &amp; form</a:t>
            </a:r>
          </a:p>
          <a:p>
            <a:r>
              <a:rPr lang="en-US" dirty="0" smtClean="0">
                <a:solidFill>
                  <a:srgbClr val="000090"/>
                </a:solidFill>
              </a:rPr>
              <a:t>Flexible, include many genres</a:t>
            </a:r>
            <a:endParaRPr lang="en-US" dirty="0">
              <a:solidFill>
                <a:srgbClr val="000090"/>
              </a:solidFill>
            </a:endParaRPr>
          </a:p>
        </p:txBody>
      </p:sp>
      <p:pic>
        <p:nvPicPr>
          <p:cNvPr id="4" name="Picture 3" descr="Harold_and_the_Purple_Crayon_(book)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5996819" y="3198412"/>
            <a:ext cx="2367963" cy="29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0772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see?</a:t>
            </a:r>
            <a:endParaRPr lang="en-US" dirty="0"/>
          </a:p>
        </p:txBody>
      </p:sp>
      <p:pic>
        <p:nvPicPr>
          <p:cNvPr id="5" name="Content Placeholder 4" descr="Adult Child Pon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-40157" r="-40157"/>
          <a:stretch>
            <a:fillRect/>
          </a:stretch>
        </p:blipFill>
        <p:spPr>
          <a:xfrm>
            <a:off x="-170974" y="1585340"/>
            <a:ext cx="9507299" cy="5272660"/>
          </a:xfr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90113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2751860"/>
            <a:ext cx="6477000" cy="2039840"/>
          </a:xfrm>
        </p:spPr>
        <p:txBody>
          <a:bodyPr/>
          <a:lstStyle/>
          <a:p>
            <a:r>
              <a:rPr lang="en-US" sz="5400" i="1" strike="sngStrike" dirty="0" err="1" smtClean="0">
                <a:solidFill>
                  <a:srgbClr val="FF0000"/>
                </a:solidFill>
              </a:rPr>
              <a:t>Revisn</a:t>
            </a:r>
            <a:r>
              <a:rPr lang="en-US" sz="5400" i="1" dirty="0" smtClean="0"/>
              <a:t/>
            </a:r>
            <a:br>
              <a:rPr lang="en-US" sz="5400" i="1" dirty="0" smtClean="0"/>
            </a:br>
            <a:r>
              <a:rPr lang="en-US" sz="5400" i="1" dirty="0" smtClean="0"/>
              <a:t>REVISION: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Finding Your Story’s Heart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/>
              <a:t>(Without loosing heart)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8299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2373"/>
            <a:ext cx="7315200" cy="2154333"/>
          </a:xfrm>
        </p:spPr>
        <p:txBody>
          <a:bodyPr/>
          <a:lstStyle/>
          <a:p>
            <a:r>
              <a:rPr lang="en-US" dirty="0" smtClean="0"/>
              <a:t>How do you move from that first SPARK</a:t>
            </a:r>
            <a:r>
              <a:rPr lang="is-IS" dirty="0" smtClean="0"/>
              <a:t>….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5" name="Picture Placeholder 4" descr="10013602_10152011494765745_1853924463_n.jpg"/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t="4681" b="4681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378170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Inkwell">
  <a:themeElements>
    <a:clrScheme name="Inkwell">
      <a:dk1>
        <a:sysClr val="windowText" lastClr="000000"/>
      </a:dk1>
      <a:lt1>
        <a:sysClr val="window" lastClr="FFFFFF"/>
      </a:lt1>
      <a:dk2>
        <a:srgbClr val="584D2E"/>
      </a:dk2>
      <a:lt2>
        <a:srgbClr val="EFE7C3"/>
      </a:lt2>
      <a:accent1>
        <a:srgbClr val="860908"/>
      </a:accent1>
      <a:accent2>
        <a:srgbClr val="4A0505"/>
      </a:accent2>
      <a:accent3>
        <a:srgbClr val="7A500A"/>
      </a:accent3>
      <a:accent4>
        <a:srgbClr val="C47810"/>
      </a:accent4>
      <a:accent5>
        <a:srgbClr val="827752"/>
      </a:accent5>
      <a:accent6>
        <a:srgbClr val="B5BB83"/>
      </a:accent6>
      <a:hlink>
        <a:srgbClr val="C47810"/>
      </a:hlink>
      <a:folHlink>
        <a:srgbClr val="F0A43A"/>
      </a:folHlink>
    </a:clrScheme>
    <a:fontScheme name="Inkwell">
      <a:majorFont>
        <a:latin typeface="Goudy Old Style"/>
        <a:ea typeface=""/>
        <a:cs typeface=""/>
        <a:font script="Jpan" typeface="ＭＳ 明朝"/>
      </a:majorFont>
      <a:minorFont>
        <a:latin typeface="Goudy Old Style"/>
        <a:ea typeface=""/>
        <a:cs typeface=""/>
        <a:font script="Jpan" typeface="ＭＳ 明朝"/>
      </a:minorFont>
    </a:fontScheme>
    <a:fmtScheme name="Inkwel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150000"/>
              </a:schemeClr>
              <a:schemeClr val="phClr">
                <a:alpha val="10000"/>
                <a:satMod val="12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101600" dist="381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  <a:softEdge rad="25400"/>
          </a:effectLst>
        </a:effectStyle>
      </a:effectStyleLst>
      <a:bgFillStyleLst>
        <a:blipFill rotWithShape="1">
          <a:blip xmlns:r="http://schemas.openxmlformats.org/officeDocument/2006/relationships" r:embed="rId3"/>
          <a:stretch/>
        </a:blipFill>
        <a:blipFill rotWithShape="1">
          <a:blip xmlns:r="http://schemas.openxmlformats.org/officeDocument/2006/relationships" r:embed="rId4"/>
          <a:stretch/>
        </a:blipFill>
        <a:blipFill rotWithShape="1">
          <a:blip xmlns:r="http://schemas.openxmlformats.org/officeDocument/2006/relationships" r:embed="rId5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Inkwell.thmx</Template>
  <TotalTime>2618</TotalTime>
  <Words>993</Words>
  <Application>Microsoft Macintosh PowerPoint</Application>
  <PresentationFormat>On-screen Show (4:3)</PresentationFormat>
  <Paragraphs>159</Paragraphs>
  <Slides>37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Inkwell</vt:lpstr>
      <vt:lpstr>Picture Books 101 Think Like a Child. Write Like an Adult</vt:lpstr>
      <vt:lpstr>Why picture books?</vt:lpstr>
      <vt:lpstr>Because of this…</vt:lpstr>
      <vt:lpstr>…and this…</vt:lpstr>
      <vt:lpstr>…and  (insert your favorites!).</vt:lpstr>
      <vt:lpstr>Picture books are unique…</vt:lpstr>
      <vt:lpstr>What do you see?</vt:lpstr>
      <vt:lpstr>Revisn REVISION:  Finding Your Story’s Heart </vt:lpstr>
      <vt:lpstr>How do you move from that first SPARK….</vt:lpstr>
      <vt:lpstr>through the mess…</vt:lpstr>
      <vt:lpstr>And more mess…</vt:lpstr>
      <vt:lpstr>To this?</vt:lpstr>
      <vt:lpstr>By finding the heart of your story.</vt:lpstr>
      <vt:lpstr>And with help! </vt:lpstr>
      <vt:lpstr>Writing is writing is writing…</vt:lpstr>
      <vt:lpstr>It begins with a mess…</vt:lpstr>
      <vt:lpstr>  What is it?     Search for your…</vt:lpstr>
      <vt:lpstr>Find the ONE THING</vt:lpstr>
      <vt:lpstr>Every detail, every scene, every line…</vt:lpstr>
      <vt:lpstr>Check beginnings/ endings</vt:lpstr>
      <vt:lpstr>Tricks for SEEing</vt:lpstr>
      <vt:lpstr>Find ways to SEE your work</vt:lpstr>
      <vt:lpstr>Truth</vt:lpstr>
      <vt:lpstr>Writing a Story?</vt:lpstr>
      <vt:lpstr>Writing Nonfiction? Let the treasure hunt begin!</vt:lpstr>
      <vt:lpstr>Too much! Now what?</vt:lpstr>
      <vt:lpstr>“Biography is hell.”  Carl Sandburg</vt:lpstr>
      <vt:lpstr>Look behind the facts…</vt:lpstr>
      <vt:lpstr>Heart of the character &amp; story</vt:lpstr>
      <vt:lpstr>What is my concept?</vt:lpstr>
      <vt:lpstr>INSIDE THIS APPLE</vt:lpstr>
      <vt:lpstr>Examples of Choices</vt:lpstr>
      <vt:lpstr>Truth</vt:lpstr>
      <vt:lpstr>9. Remember why      we write…</vt:lpstr>
      <vt:lpstr>To connect with another heart</vt:lpstr>
      <vt:lpstr>Resources!</vt:lpstr>
      <vt:lpstr>Slide 37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Picture Books 101 Think Like a Child. Write Like an Adult</dc:title>
  <dc:creator>Charlotte Sullivan</dc:creator>
  <cp:lastModifiedBy>Matt Lilley</cp:lastModifiedBy>
  <cp:revision>13</cp:revision>
  <dcterms:created xsi:type="dcterms:W3CDTF">2016-09-28T00:23:54Z</dcterms:created>
  <dcterms:modified xsi:type="dcterms:W3CDTF">2016-09-29T18:02:36Z</dcterms:modified>
</cp:coreProperties>
</file>